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7" d="100"/>
          <a:sy n="137" d="100"/>
        </p:scale>
        <p:origin x="331" y="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079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UnSquirrel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65960"/>
            <a:ext cx="6400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4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cognitive operating system</a:t>
            </a:r>
            <a:endParaRPr lang="en-US" sz="2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4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 neurodivergent adults.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3108960"/>
            <a:ext cx="3200400" cy="36576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32918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Sandra Burden  ·  Founder &amp; CEO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unsquirreltechnology@outlook.com  ·  unsquirrel.com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858000" y="1645920"/>
            <a:ext cx="1920240" cy="1371600"/>
          </a:xfrm>
          <a:prstGeom prst="rect">
            <a:avLst/>
          </a:prstGeom>
          <a:solidFill>
            <a:srgbClr val="2C5F3E"/>
          </a:solidFill>
          <a:ln w="25400">
            <a:solidFill>
              <a:srgbClr val="D4A843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0" y="1719072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$200K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6858000" y="237744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Pre-Seed Raise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ASK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73152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$200,000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365760" y="2212848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Pre-Seed  ·  SAFE or Convertible Note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278892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MVP Development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423160" y="2862072"/>
            <a:ext cx="1828800" cy="237744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79392" y="278892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50% · $100K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65760" y="329184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Founder Runway (12 mo)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23160" y="3364992"/>
            <a:ext cx="1097280" cy="237744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47872" y="329184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30% · $60K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65760" y="379476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Infrastructure &amp; AI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423160" y="3867912"/>
            <a:ext cx="365760" cy="23774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816352" y="379476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10% · $20K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65760" y="429768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&amp; Legal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423160" y="4370832"/>
            <a:ext cx="365760" cy="237744"/>
          </a:xfrm>
          <a:prstGeom prst="rect">
            <a:avLst/>
          </a:prstGeom>
          <a:solidFill>
            <a:srgbClr val="4A90A4"/>
          </a:solidFill>
          <a:ln w="12700">
            <a:solidFill>
              <a:srgbClr val="4A90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816352" y="429768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10% · $20K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943600" y="777240"/>
            <a:ext cx="2834640" cy="406908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80760" y="8686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Milestones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35040" y="1325880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325880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6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12280" y="1362456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MVP launch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12280" y="1655064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$8,200 MRR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035040" y="2167128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035040" y="2167128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12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812280" y="2203704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750 subscribers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812280" y="249631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$26,800 MRR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035040" y="3008376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035040" y="3008376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18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12280" y="3044952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Verticals live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812280" y="3337560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$50K+ MRR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035040" y="3849624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849624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24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812280" y="38862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Series A ready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812280" y="4178808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$1M+ ARR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65760" y="4672584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unsquirreltechnology@outlook.com  ·  unsquirrel.com  ·  Sandra Burden, Founder &amp; CEO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1097280"/>
            <a:ext cx="3840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780M</a:t>
            </a:r>
            <a:endParaRPr lang="en-US" sz="8800" dirty="0"/>
          </a:p>
        </p:txBody>
      </p:sp>
      <p:sp>
        <p:nvSpPr>
          <p:cNvPr id="4" name="Text 2"/>
          <p:cNvSpPr/>
          <p:nvPr/>
        </p:nvSpPr>
        <p:spPr>
          <a:xfrm>
            <a:off x="182880" y="2697480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neurodivergent adults</a:t>
            </a:r>
            <a:endParaRPr lang="en-US" sz="18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worldwide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82880" y="3703320"/>
            <a:ext cx="3474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$4.5T in untapped</a:t>
            </a:r>
            <a:endParaRPr lang="en-US" sz="1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economic potential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206240" y="5029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206240" y="1005840"/>
            <a:ext cx="45720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Cognitive overload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doesn't clock out.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4206240" y="2423160"/>
            <a:ext cx="44805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343400" y="2496312"/>
            <a:ext cx="42062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💼  Work — missed deadlines, job loss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206240" y="3200400"/>
            <a:ext cx="44805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343400" y="3273552"/>
            <a:ext cx="42062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🏥  Health — medical letters ignored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206240" y="3977640"/>
            <a:ext cx="44805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343400" y="4050792"/>
            <a:ext cx="42062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👨‍👩‍👧  Family — caregiving falls through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SOLUTION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private AI brains.</a:t>
            </a:r>
            <a:endParaRPr lang="en-US" sz="3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account. Zero overlap.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20040" y="2240280"/>
            <a:ext cx="2743200" cy="2743200"/>
          </a:xfrm>
          <a:prstGeom prst="rect">
            <a:avLst/>
          </a:prstGeom>
          <a:solidFill>
            <a:srgbClr val="1F3D2F"/>
          </a:solidFill>
          <a:ln w="19050">
            <a:solidFill>
              <a:srgbClr val="2C5F3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2240280"/>
            <a:ext cx="2743200" cy="594360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29768" y="230428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💼  Career Brain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29768" y="2633472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 MODE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simplification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755648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755648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Legal deadlines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Truth Log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1755648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755648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Voice input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0" y="2240280"/>
            <a:ext cx="2743200" cy="2743200"/>
          </a:xfrm>
          <a:prstGeom prst="rect">
            <a:avLst/>
          </a:prstGeom>
          <a:solidFill>
            <a:srgbClr val="1F3D2F"/>
          </a:solidFill>
          <a:ln w="19050">
            <a:solidFill>
              <a:srgbClr val="2E6B5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200400" y="2240280"/>
            <a:ext cx="2743200" cy="594360"/>
          </a:xfrm>
          <a:prstGeom prst="rect">
            <a:avLst/>
          </a:prstGeom>
          <a:solidFill>
            <a:srgbClr val="2E6B5E"/>
          </a:solidFill>
          <a:ln w="12700">
            <a:solidFill>
              <a:srgbClr val="2E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310128" y="230428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🍃  Life Brain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310128" y="2633472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PERSONAL MODE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337560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37560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hub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36008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36008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Medical actions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337560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37560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Document locker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36008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636008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Caregiver alerts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080760" y="2240280"/>
            <a:ext cx="2743200" cy="2743200"/>
          </a:xfrm>
          <a:prstGeom prst="rect">
            <a:avLst/>
          </a:prstGeom>
          <a:solidFill>
            <a:srgbClr val="1F3D2F"/>
          </a:solidFill>
          <a:ln w="19050">
            <a:solidFill>
              <a:srgbClr val="3A5A8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080760" y="2240280"/>
            <a:ext cx="2743200" cy="594360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90488" y="230428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📚  Student Brain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190488" y="2633472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ACADEMIC MODE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17920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217920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Syllabus simplified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516368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516368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Writing coach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217920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217920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capture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516368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7516368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Accommodations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20040" y="4846320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🔒  Data never crosses between brains. Architecture, not a setting.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NOW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finally makes this possible.</a:t>
            </a:r>
            <a:endParaRPr lang="en-US" sz="3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one neurodivergent has built it yet.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224028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224028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66928" y="238658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🤖  AI cost at record low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66928" y="286207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90% cheaper since 2022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09160" y="224028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224028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10328" y="238658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⚖️  ADA enforcement rising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910328" y="286207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New DOJ rules — 2024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356616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65760" y="356616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66928" y="371246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🧠  Lived-experience founder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66928" y="418795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Sandra lives the problem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709160" y="356616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356616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10328" y="371246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📈  Market timing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910328" y="418795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$3.1B → $9.7B by 2032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OPPORTUNITY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51760" cy="228600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252728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780M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02920" y="235000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neurodivergent adults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777240"/>
            <a:ext cx="2651760" cy="228600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46120" y="9144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46120" y="1252728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$9.7B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3383280" y="235000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tools market by 2032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777240"/>
            <a:ext cx="2651760" cy="228600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126480" y="9144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126480" y="1252728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40M+</a:t>
            </a:r>
            <a:endParaRPr lang="en-US" sz="5400" dirty="0"/>
          </a:p>
        </p:txBody>
      </p:sp>
      <p:sp>
        <p:nvSpPr>
          <p:cNvPr id="15" name="Text 13"/>
          <p:cNvSpPr/>
          <p:nvPr/>
        </p:nvSpPr>
        <p:spPr>
          <a:xfrm>
            <a:off x="6263640" y="235000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 dyslexic adults alone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337560"/>
            <a:ext cx="2011680" cy="1554480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3538728"/>
            <a:ext cx="2011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457200" y="4297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neurodivergent adults</a:t>
            </a:r>
            <a:endParaRPr lang="en-US" sz="105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under- or unemployed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532888" y="3337560"/>
            <a:ext cx="2011680" cy="1554480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532888" y="3538728"/>
            <a:ext cx="2011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2×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2624328" y="4297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cognitive energy burned daily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00016" y="3337560"/>
            <a:ext cx="2011680" cy="1554480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00016" y="3538728"/>
            <a:ext cx="2011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$31K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4791456" y="4297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avg. ADA lawsuit cost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867144" y="3337560"/>
            <a:ext cx="2011680" cy="1554480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867144" y="3538728"/>
            <a:ext cx="2011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62%</a:t>
            </a:r>
            <a:endParaRPr lang="en-US" sz="3800" dirty="0"/>
          </a:p>
        </p:txBody>
      </p:sp>
      <p:sp>
        <p:nvSpPr>
          <p:cNvPr id="27" name="Text 25"/>
          <p:cNvSpPr/>
          <p:nvPr/>
        </p:nvSpPr>
        <p:spPr>
          <a:xfrm>
            <a:off x="6958584" y="4297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dropout rate — reading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MOAT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by the user. For the first time ever.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35331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35331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4813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⚖️  Legal Math Engine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Deterministic. No AI. Patent pending.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135331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135331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14813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🏥  Medical Action Engine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92040" y="19202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Deadlines extracted from medical docs.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58775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58775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71576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🎙  Voice-First Input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7200" y="315468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Every feature. No typing required.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09160" y="258775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258775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271576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🔥  Burnout Meter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92040" y="315468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HR signal. Zero self-disclosure.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82219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82219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395020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🔒  Tri-Brain Architecture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57200" y="438912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Encrypted. Cannot be bolted on.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09160" y="382219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09160" y="382219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92040" y="395020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🪟  Stealth UI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892040" y="438912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Looks premium. No disability label.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MODEL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SaaS. Simple ladder. Natural upgrade path.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27432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2C5F3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508760"/>
            <a:ext cx="1627632" cy="502920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2918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2918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2918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Entry point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01168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2E6B5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011680" y="1508760"/>
            <a:ext cx="1627632" cy="502920"/>
          </a:xfrm>
          <a:prstGeom prst="rect">
            <a:avLst/>
          </a:prstGeom>
          <a:solidFill>
            <a:srgbClr val="2E6B5E"/>
          </a:solidFill>
          <a:ln w="12700">
            <a:solidFill>
              <a:srgbClr val="2E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06654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 +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06654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$35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206654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06654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Academic bundle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749040" y="1508760"/>
            <a:ext cx="1627632" cy="23774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749040" y="1508760"/>
            <a:ext cx="1627632" cy="5029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80390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 +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Career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80390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$40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380390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80390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Most popular ★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3A5A8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86400" y="1508760"/>
            <a:ext cx="1627632" cy="502920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54126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54126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$60</a:t>
            </a:r>
            <a:endParaRPr lang="en-US" sz="4000" dirty="0"/>
          </a:p>
        </p:txBody>
      </p:sp>
      <p:sp>
        <p:nvSpPr>
          <p:cNvPr id="27" name="Text 25"/>
          <p:cNvSpPr/>
          <p:nvPr/>
        </p:nvSpPr>
        <p:spPr>
          <a:xfrm>
            <a:off x="554126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54126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platform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22376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6B4C8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223760" y="1508760"/>
            <a:ext cx="1627632" cy="502920"/>
          </a:xfrm>
          <a:prstGeom prst="rect">
            <a:avLst/>
          </a:prstGeom>
          <a:solidFill>
            <a:srgbClr val="6B4C8A"/>
          </a:solidFill>
          <a:ln w="12700">
            <a:solidFill>
              <a:srgbClr val="6B4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27862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Specialist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Career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727862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TBD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727862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27862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73736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347472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21208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694944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1097280" y="4160520"/>
            <a:ext cx="2103120" cy="749808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1097280" y="4215384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6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1097280" y="448970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$8,200 MRR</a:t>
            </a:r>
            <a:endParaRPr lang="en-US" sz="1500" dirty="0"/>
          </a:p>
        </p:txBody>
      </p:sp>
      <p:sp>
        <p:nvSpPr>
          <p:cNvPr id="42" name="Shape 40"/>
          <p:cNvSpPr/>
          <p:nvPr/>
        </p:nvSpPr>
        <p:spPr>
          <a:xfrm>
            <a:off x="3566160" y="4160520"/>
            <a:ext cx="2103120" cy="749808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3566160" y="4215384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12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3566160" y="448970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$26,800 MRR</a:t>
            </a:r>
            <a:endParaRPr lang="en-US" sz="1500" dirty="0"/>
          </a:p>
        </p:txBody>
      </p:sp>
      <p:sp>
        <p:nvSpPr>
          <p:cNvPr id="45" name="Shape 43"/>
          <p:cNvSpPr/>
          <p:nvPr/>
        </p:nvSpPr>
        <p:spPr>
          <a:xfrm>
            <a:off x="6035040" y="4160520"/>
            <a:ext cx="2103120" cy="749808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035040" y="4215384"/>
            <a:ext cx="2103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24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035040" y="448970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$98,000 MRR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 complete.</a:t>
            </a:r>
            <a:endParaRPr lang="en-US" sz="4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build.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365760" y="2331720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2331720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2331720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 60+ spec docs. MVP architected.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365760" y="2990088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2990088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2990088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 AllianceTek engineering partner engaged.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365760" y="3648456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3648456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648456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🏅  2020 Strathmore's Who's Who.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365760" y="4306824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4306824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4306824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🏆  2026 Inspirational Women. InnovateHER.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5486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Sandra Burden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5303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Dyslexic. IQ 126. 20+ yrs property mgmt.</a:t>
            </a:r>
            <a:endParaRPr lang="en-US" sz="15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CF advocate. Caregiver. Lived experience.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2450592"/>
            <a:ext cx="5303520" cy="34747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66928" y="2450592"/>
            <a:ext cx="5102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🏅  2020 Strathmore's Who's Who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889504"/>
            <a:ext cx="5303520" cy="34747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66928" y="2889504"/>
            <a:ext cx="5102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🏆  2026 Inspirational Women Magazine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401568"/>
            <a:ext cx="5303520" cy="36576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3520440"/>
            <a:ext cx="51206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built something that adapts to me."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6217920" y="731520"/>
            <a:ext cx="2560320" cy="347472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841248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217920" y="1335024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B9E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217920" y="162763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217920" y="21031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Fit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6309360" y="2670048"/>
            <a:ext cx="2377440" cy="36576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09360" y="27889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Lived experience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09360" y="3172968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Domain expertise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09360" y="3557016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Authentic story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09360" y="3941064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Enterprise context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574</Words>
  <Application>Microsoft Office PowerPoint</Application>
  <PresentationFormat>On-screen Show (16:9)</PresentationFormat>
  <Paragraphs>176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Georgia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UnSquirrel — Investor Pitch</dc:title>
  <dc:subject>PptxGenJS Presentation</dc:subject>
  <dc:creator>PptxGenJS</dc:creator>
  <cp:lastModifiedBy>Sandra Burden</cp:lastModifiedBy>
  <cp:revision>1</cp:revision>
  <dcterms:created xsi:type="dcterms:W3CDTF">2026-05-28T20:30:14Z</dcterms:created>
  <dcterms:modified xsi:type="dcterms:W3CDTF">2026-05-28T20:37:06Z</dcterms:modified>
</cp:coreProperties>
</file>